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Instrument Sans Medium"/>
      <p:regular r:id="rId17"/>
    </p:embeddedFont>
    <p:embeddedFont>
      <p:font typeface="Instrument Sans Medium"/>
      <p:regular r:id="rId18"/>
    </p:embeddedFont>
    <p:embeddedFont>
      <p:font typeface="Instrument Sans Medium"/>
      <p:regular r:id="rId19"/>
    </p:embeddedFont>
    <p:embeddedFont>
      <p:font typeface="Instrument Sans Medium"/>
      <p:regular r:id="rId20"/>
    </p:embeddedFont>
    <p:embeddedFont>
      <p:font typeface="Open Sans"/>
      <p:regular r:id="rId21"/>
    </p:embeddedFont>
    <p:embeddedFont>
      <p:font typeface="Open Sans"/>
      <p:regular r:id="rId22"/>
    </p:embeddedFont>
    <p:embeddedFont>
      <p:font typeface="Open Sans"/>
      <p:regular r:id="rId23"/>
    </p:embeddedFont>
    <p:embeddedFont>
      <p:font typeface="Open Sans"/>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2.png>
</file>

<file path=ppt/media/image-10-1.png>
</file>

<file path=ppt/media/image-10-2.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2-2.png>
</file>

<file path=ppt/media/image-3-1.png>
</file>

<file path=ppt/media/image-4-1.png>
</file>

<file path=ppt/media/image-4-2.png>
</file>

<file path=ppt/media/image-5-1.png>
</file>

<file path=ppt/media/image-5-2.png>
</file>

<file path=ppt/media/image-6-1.png>
</file>

<file path=ppt/media/image-6-2.png>
</file>

<file path=ppt/media/image-7-1.png>
</file>

<file path=ppt/media/image-7-2.png>
</file>

<file path=ppt/media/image-8-1.png>
</file>

<file path=ppt/media/image-8-2.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slideLayout" Target="../slideLayouts/slideLayout11.xml"/><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3.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slideLayout" Target="../slideLayouts/slideLayout6.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7.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slideLayout" Target="../slideLayouts/slideLayout9.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slideLayout" Target="../slideLayouts/slideLayout10.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83488" y="1655088"/>
            <a:ext cx="4919424" cy="4919424"/>
          </a:xfrm>
          <a:prstGeom prst="rect">
            <a:avLst/>
          </a:prstGeom>
        </p:spPr>
      </p:pic>
      <p:sp>
        <p:nvSpPr>
          <p:cNvPr id="4" name="Text 0"/>
          <p:cNvSpPr/>
          <p:nvPr/>
        </p:nvSpPr>
        <p:spPr>
          <a:xfrm>
            <a:off x="6280190" y="1982748"/>
            <a:ext cx="7556421" cy="2835116"/>
          </a:xfrm>
          <a:prstGeom prst="rect">
            <a:avLst/>
          </a:prstGeom>
          <a:noFill/>
          <a:ln/>
        </p:spPr>
        <p:txBody>
          <a:bodyPr wrap="square" lIns="0" tIns="0" rIns="0" bIns="0" rtlCol="0" anchor="t"/>
          <a:lstStyle/>
          <a:p>
            <a:pPr algn="l" indent="0" marL="0">
              <a:lnSpc>
                <a:spcPts val="5550"/>
              </a:lnSpc>
              <a:buNone/>
            </a:pPr>
            <a:r>
              <a:rPr lang="en-US" sz="4450" dirty="0">
                <a:solidFill>
                  <a:srgbClr val="FEFEFE"/>
                </a:solidFill>
                <a:latin typeface="Instrument Sans Medium" pitchFamily="34" charset="0"/>
                <a:ea typeface="Instrument Sans Medium" pitchFamily="34" charset="-122"/>
                <a:cs typeface="Instrument Sans Medium" pitchFamily="34" charset="-120"/>
              </a:rPr>
              <a:t>Practical Exposure in Generative AI and Responsible Text Summarization</a:t>
            </a:r>
            <a:endParaRPr lang="en-US" sz="4450" dirty="0"/>
          </a:p>
        </p:txBody>
      </p:sp>
      <p:sp>
        <p:nvSpPr>
          <p:cNvPr id="5" name="Text 1"/>
          <p:cNvSpPr/>
          <p:nvPr/>
        </p:nvSpPr>
        <p:spPr>
          <a:xfrm>
            <a:off x="6280190" y="5158026"/>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BFBFBF"/>
                </a:solidFill>
                <a:latin typeface="Open Sans" pitchFamily="34" charset="0"/>
                <a:ea typeface="Open Sans" pitchFamily="34" charset="-122"/>
                <a:cs typeface="Open Sans" pitchFamily="34" charset="-120"/>
              </a:rPr>
              <a:t>An Industrial Internship Report Submitted in Partial Fulfillment of the Requirements for the degree of BACHELOR’S Of TECHNOLOGY in Information Technology</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83488" y="1655088"/>
            <a:ext cx="4919424" cy="4919424"/>
          </a:xfrm>
          <a:prstGeom prst="rect">
            <a:avLst/>
          </a:prstGeom>
        </p:spPr>
      </p:pic>
      <p:sp>
        <p:nvSpPr>
          <p:cNvPr id="4" name="Text 0"/>
          <p:cNvSpPr/>
          <p:nvPr/>
        </p:nvSpPr>
        <p:spPr>
          <a:xfrm>
            <a:off x="6280190" y="2373987"/>
            <a:ext cx="6995398" cy="708779"/>
          </a:xfrm>
          <a:prstGeom prst="rect">
            <a:avLst/>
          </a:prstGeom>
          <a:noFill/>
          <a:ln/>
        </p:spPr>
        <p:txBody>
          <a:bodyPr wrap="none" lIns="0" tIns="0" rIns="0" bIns="0" rtlCol="0" anchor="t"/>
          <a:lstStyle/>
          <a:p>
            <a:pPr algn="l" indent="0" marL="0">
              <a:lnSpc>
                <a:spcPts val="5550"/>
              </a:lnSpc>
              <a:buNone/>
            </a:pPr>
            <a:r>
              <a:rPr lang="en-US" sz="4450" dirty="0">
                <a:solidFill>
                  <a:srgbClr val="FEFEFE"/>
                </a:solidFill>
                <a:latin typeface="Instrument Sans Medium" pitchFamily="34" charset="0"/>
                <a:ea typeface="Instrument Sans Medium" pitchFamily="34" charset="-122"/>
                <a:cs typeface="Instrument Sans Medium" pitchFamily="34" charset="-120"/>
              </a:rPr>
              <a:t>Skills Gained &amp; Conclusion</a:t>
            </a:r>
            <a:endParaRPr lang="en-US" sz="4450" dirty="0"/>
          </a:p>
        </p:txBody>
      </p:sp>
      <p:sp>
        <p:nvSpPr>
          <p:cNvPr id="5" name="Text 1"/>
          <p:cNvSpPr/>
          <p:nvPr/>
        </p:nvSpPr>
        <p:spPr>
          <a:xfrm>
            <a:off x="6280190" y="3422928"/>
            <a:ext cx="7556421" cy="1814513"/>
          </a:xfrm>
          <a:prstGeom prst="rect">
            <a:avLst/>
          </a:prstGeom>
          <a:noFill/>
          <a:ln/>
        </p:spPr>
        <p:txBody>
          <a:bodyPr wrap="square" lIns="0" tIns="0" rIns="0" bIns="0" rtlCol="0" anchor="t"/>
          <a:lstStyle/>
          <a:p>
            <a:pPr algn="l" indent="0" marL="0">
              <a:lnSpc>
                <a:spcPts val="2850"/>
              </a:lnSpc>
              <a:buNone/>
            </a:pPr>
            <a:r>
              <a:rPr lang="en-US" sz="1750" dirty="0">
                <a:solidFill>
                  <a:srgbClr val="BFBFBF"/>
                </a:solidFill>
                <a:latin typeface="Open Sans" pitchFamily="34" charset="0"/>
                <a:ea typeface="Open Sans" pitchFamily="34" charset="-122"/>
                <a:cs typeface="Open Sans" pitchFamily="34" charset="-120"/>
              </a:rPr>
              <a:t>I gained practical skills in generative AI, LLM working, Python-Flask development, and Gemini API integration through building an end-to-end summarization system. The course and project strengthened my technical understanding and prepared me for responsible, industry-aligned AI development.</a:t>
            </a:r>
            <a:endParaRPr lang="en-US" sz="1750" dirty="0"/>
          </a:p>
        </p:txBody>
      </p:sp>
      <p:sp>
        <p:nvSpPr>
          <p:cNvPr id="6" name="Text 2"/>
          <p:cNvSpPr/>
          <p:nvPr/>
        </p:nvSpPr>
        <p:spPr>
          <a:xfrm>
            <a:off x="6280190" y="5492591"/>
            <a:ext cx="7556421" cy="362903"/>
          </a:xfrm>
          <a:prstGeom prst="rect">
            <a:avLst/>
          </a:prstGeom>
          <a:noFill/>
          <a:ln/>
        </p:spPr>
        <p:txBody>
          <a:bodyPr wrap="none" lIns="0" tIns="0" rIns="0" bIns="0" rtlCol="0" anchor="t"/>
          <a:lstStyle/>
          <a:p>
            <a:pPr algn="l" indent="0" marL="0">
              <a:lnSpc>
                <a:spcPts val="2850"/>
              </a:lnSpc>
              <a:buNone/>
            </a:pP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83488" y="2157293"/>
            <a:ext cx="4919305" cy="3915013"/>
          </a:xfrm>
          <a:prstGeom prst="rect">
            <a:avLst/>
          </a:prstGeom>
        </p:spPr>
      </p:pic>
      <p:sp>
        <p:nvSpPr>
          <p:cNvPr id="4" name="Text 0"/>
          <p:cNvSpPr/>
          <p:nvPr/>
        </p:nvSpPr>
        <p:spPr>
          <a:xfrm>
            <a:off x="6280190" y="2736890"/>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FEFEFE"/>
                </a:solidFill>
                <a:latin typeface="Instrument Sans Medium" pitchFamily="34" charset="0"/>
                <a:ea typeface="Instrument Sans Medium" pitchFamily="34" charset="-122"/>
                <a:cs typeface="Instrument Sans Medium" pitchFamily="34" charset="-120"/>
              </a:rPr>
              <a:t>Internship Report</a:t>
            </a:r>
            <a:endParaRPr lang="en-US" sz="4450" dirty="0"/>
          </a:p>
        </p:txBody>
      </p:sp>
      <p:sp>
        <p:nvSpPr>
          <p:cNvPr id="5" name="Text 1"/>
          <p:cNvSpPr/>
          <p:nvPr/>
        </p:nvSpPr>
        <p:spPr>
          <a:xfrm>
            <a:off x="6280190" y="3785830"/>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BFBFBF"/>
                </a:solidFill>
                <a:latin typeface="Open Sans" pitchFamily="34" charset="0"/>
                <a:ea typeface="Open Sans" pitchFamily="34" charset="-122"/>
                <a:cs typeface="Open Sans" pitchFamily="34" charset="-120"/>
              </a:rPr>
              <a:t>Submitted by Divya Shukla Under the Supervision of Mr. Abhishek Yadav (Coordinator IT)</a:t>
            </a:r>
            <a:endParaRPr lang="en-US" sz="1750" dirty="0"/>
          </a:p>
        </p:txBody>
      </p:sp>
      <p:sp>
        <p:nvSpPr>
          <p:cNvPr id="6" name="Text 2"/>
          <p:cNvSpPr/>
          <p:nvPr/>
        </p:nvSpPr>
        <p:spPr>
          <a:xfrm>
            <a:off x="6280190" y="4766786"/>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BFBFBF"/>
                </a:solidFill>
                <a:latin typeface="Open Sans" pitchFamily="34" charset="0"/>
                <a:ea typeface="Open Sans" pitchFamily="34" charset="-122"/>
                <a:cs typeface="Open Sans" pitchFamily="34" charset="-120"/>
              </a:rPr>
              <a:t>Goel Institute of Technology &amp; Management Lucknow affiliated to  Dr. APJ Abdul Kalam Technical University, Lucknow</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335048"/>
            <a:ext cx="7378660" cy="708779"/>
          </a:xfrm>
          <a:prstGeom prst="rect">
            <a:avLst/>
          </a:prstGeom>
          <a:noFill/>
          <a:ln/>
        </p:spPr>
        <p:txBody>
          <a:bodyPr wrap="none" lIns="0" tIns="0" rIns="0" bIns="0" rtlCol="0" anchor="t"/>
          <a:lstStyle/>
          <a:p>
            <a:pPr algn="l" indent="0" marL="0">
              <a:lnSpc>
                <a:spcPts val="5550"/>
              </a:lnSpc>
              <a:buNone/>
            </a:pPr>
            <a:r>
              <a:rPr lang="en-US" sz="4450" dirty="0">
                <a:solidFill>
                  <a:srgbClr val="FEFEFE"/>
                </a:solidFill>
                <a:latin typeface="Instrument Sans Medium" pitchFamily="34" charset="0"/>
                <a:ea typeface="Instrument Sans Medium" pitchFamily="34" charset="-122"/>
                <a:cs typeface="Instrument Sans Medium" pitchFamily="34" charset="-120"/>
              </a:rPr>
              <a:t>Course Modules Completed</a:t>
            </a:r>
            <a:endParaRPr lang="en-US" sz="4450" dirty="0"/>
          </a:p>
        </p:txBody>
      </p:sp>
      <p:sp>
        <p:nvSpPr>
          <p:cNvPr id="4" name="Shape 1"/>
          <p:cNvSpPr/>
          <p:nvPr/>
        </p:nvSpPr>
        <p:spPr>
          <a:xfrm>
            <a:off x="6280190" y="2383988"/>
            <a:ext cx="7556421" cy="868918"/>
          </a:xfrm>
          <a:prstGeom prst="roundRect">
            <a:avLst>
              <a:gd name="adj" fmla="val 16837"/>
            </a:avLst>
          </a:prstGeom>
          <a:solidFill>
            <a:srgbClr val="1F1F1F"/>
          </a:solidFill>
          <a:ln w="30480">
            <a:solidFill>
              <a:srgbClr val="575757"/>
            </a:solidFill>
            <a:prstDash val="solid"/>
          </a:ln>
        </p:spPr>
      </p:sp>
      <p:sp>
        <p:nvSpPr>
          <p:cNvPr id="5" name="Shape 2"/>
          <p:cNvSpPr/>
          <p:nvPr/>
        </p:nvSpPr>
        <p:spPr>
          <a:xfrm>
            <a:off x="6249710" y="2383988"/>
            <a:ext cx="121920" cy="868918"/>
          </a:xfrm>
          <a:prstGeom prst="roundRect">
            <a:avLst>
              <a:gd name="adj" fmla="val 27907"/>
            </a:avLst>
          </a:prstGeom>
          <a:solidFill>
            <a:srgbClr val="F5F547"/>
          </a:solidFill>
          <a:ln/>
        </p:spPr>
      </p:sp>
      <p:sp>
        <p:nvSpPr>
          <p:cNvPr id="6" name="Text 3"/>
          <p:cNvSpPr/>
          <p:nvPr/>
        </p:nvSpPr>
        <p:spPr>
          <a:xfrm>
            <a:off x="6628924" y="2641282"/>
            <a:ext cx="3810476" cy="354330"/>
          </a:xfrm>
          <a:prstGeom prst="rect">
            <a:avLst/>
          </a:prstGeom>
          <a:noFill/>
          <a:ln/>
        </p:spPr>
        <p:txBody>
          <a:bodyPr wrap="none" lIns="0" tIns="0" rIns="0" bIns="0" rtlCol="0" anchor="t"/>
          <a:lstStyle/>
          <a:p>
            <a:pPr algn="l" indent="0" marL="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Introduction to Generative AI</a:t>
            </a:r>
            <a:endParaRPr lang="en-US" sz="2200" dirty="0"/>
          </a:p>
        </p:txBody>
      </p:sp>
      <p:sp>
        <p:nvSpPr>
          <p:cNvPr id="7" name="Shape 4"/>
          <p:cNvSpPr/>
          <p:nvPr/>
        </p:nvSpPr>
        <p:spPr>
          <a:xfrm>
            <a:off x="6280190" y="3479721"/>
            <a:ext cx="7556421" cy="868918"/>
          </a:xfrm>
          <a:prstGeom prst="roundRect">
            <a:avLst>
              <a:gd name="adj" fmla="val 16837"/>
            </a:avLst>
          </a:prstGeom>
          <a:solidFill>
            <a:srgbClr val="1F1F1F"/>
          </a:solidFill>
          <a:ln w="30480">
            <a:solidFill>
              <a:srgbClr val="575757"/>
            </a:solidFill>
            <a:prstDash val="solid"/>
          </a:ln>
        </p:spPr>
      </p:sp>
      <p:sp>
        <p:nvSpPr>
          <p:cNvPr id="8" name="Shape 5"/>
          <p:cNvSpPr/>
          <p:nvPr/>
        </p:nvSpPr>
        <p:spPr>
          <a:xfrm>
            <a:off x="6249710" y="3479721"/>
            <a:ext cx="121920" cy="868918"/>
          </a:xfrm>
          <a:prstGeom prst="roundRect">
            <a:avLst>
              <a:gd name="adj" fmla="val 27907"/>
            </a:avLst>
          </a:prstGeom>
          <a:solidFill>
            <a:srgbClr val="F5F547"/>
          </a:solidFill>
          <a:ln/>
        </p:spPr>
      </p:sp>
      <p:sp>
        <p:nvSpPr>
          <p:cNvPr id="9" name="Text 6"/>
          <p:cNvSpPr/>
          <p:nvPr/>
        </p:nvSpPr>
        <p:spPr>
          <a:xfrm>
            <a:off x="6628924" y="3737015"/>
            <a:ext cx="5172908" cy="354330"/>
          </a:xfrm>
          <a:prstGeom prst="rect">
            <a:avLst/>
          </a:prstGeom>
          <a:noFill/>
          <a:ln/>
        </p:spPr>
        <p:txBody>
          <a:bodyPr wrap="none" lIns="0" tIns="0" rIns="0" bIns="0" rtlCol="0" anchor="t"/>
          <a:lstStyle/>
          <a:p>
            <a:pPr algn="l" indent="0" marL="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Introduction to Large Language Models</a:t>
            </a:r>
            <a:endParaRPr lang="en-US" sz="2200" dirty="0"/>
          </a:p>
        </p:txBody>
      </p:sp>
      <p:sp>
        <p:nvSpPr>
          <p:cNvPr id="10" name="Shape 7"/>
          <p:cNvSpPr/>
          <p:nvPr/>
        </p:nvSpPr>
        <p:spPr>
          <a:xfrm>
            <a:off x="6280190" y="4575453"/>
            <a:ext cx="7556421" cy="868918"/>
          </a:xfrm>
          <a:prstGeom prst="roundRect">
            <a:avLst>
              <a:gd name="adj" fmla="val 16837"/>
            </a:avLst>
          </a:prstGeom>
          <a:solidFill>
            <a:srgbClr val="1F1F1F"/>
          </a:solidFill>
          <a:ln w="30480">
            <a:solidFill>
              <a:srgbClr val="575757"/>
            </a:solidFill>
            <a:prstDash val="solid"/>
          </a:ln>
        </p:spPr>
      </p:sp>
      <p:sp>
        <p:nvSpPr>
          <p:cNvPr id="11" name="Shape 8"/>
          <p:cNvSpPr/>
          <p:nvPr/>
        </p:nvSpPr>
        <p:spPr>
          <a:xfrm>
            <a:off x="6249710" y="4575453"/>
            <a:ext cx="121920" cy="868918"/>
          </a:xfrm>
          <a:prstGeom prst="roundRect">
            <a:avLst>
              <a:gd name="adj" fmla="val 27907"/>
            </a:avLst>
          </a:prstGeom>
          <a:solidFill>
            <a:srgbClr val="F5F547"/>
          </a:solidFill>
          <a:ln/>
        </p:spPr>
      </p:sp>
      <p:sp>
        <p:nvSpPr>
          <p:cNvPr id="12" name="Text 9"/>
          <p:cNvSpPr/>
          <p:nvPr/>
        </p:nvSpPr>
        <p:spPr>
          <a:xfrm>
            <a:off x="6628924" y="4832747"/>
            <a:ext cx="3966091" cy="354330"/>
          </a:xfrm>
          <a:prstGeom prst="rect">
            <a:avLst/>
          </a:prstGeom>
          <a:noFill/>
          <a:ln/>
        </p:spPr>
        <p:txBody>
          <a:bodyPr wrap="none" lIns="0" tIns="0" rIns="0" bIns="0" rtlCol="0" anchor="t"/>
          <a:lstStyle/>
          <a:p>
            <a:pPr algn="l" indent="0" marL="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Introduction to Responsible AI</a:t>
            </a:r>
            <a:endParaRPr lang="en-US" sz="2200" dirty="0"/>
          </a:p>
        </p:txBody>
      </p:sp>
      <p:sp>
        <p:nvSpPr>
          <p:cNvPr id="13" name="Shape 10"/>
          <p:cNvSpPr/>
          <p:nvPr/>
        </p:nvSpPr>
        <p:spPr>
          <a:xfrm>
            <a:off x="6280190" y="5671185"/>
            <a:ext cx="7556421" cy="1223248"/>
          </a:xfrm>
          <a:prstGeom prst="roundRect">
            <a:avLst>
              <a:gd name="adj" fmla="val 11960"/>
            </a:avLst>
          </a:prstGeom>
          <a:solidFill>
            <a:srgbClr val="1F1F1F"/>
          </a:solidFill>
          <a:ln w="30480">
            <a:solidFill>
              <a:srgbClr val="575757"/>
            </a:solidFill>
            <a:prstDash val="solid"/>
          </a:ln>
        </p:spPr>
      </p:sp>
      <p:sp>
        <p:nvSpPr>
          <p:cNvPr id="14" name="Shape 11"/>
          <p:cNvSpPr/>
          <p:nvPr/>
        </p:nvSpPr>
        <p:spPr>
          <a:xfrm>
            <a:off x="6249710" y="5671185"/>
            <a:ext cx="121920" cy="1223248"/>
          </a:xfrm>
          <a:prstGeom prst="roundRect">
            <a:avLst>
              <a:gd name="adj" fmla="val 27907"/>
            </a:avLst>
          </a:prstGeom>
          <a:solidFill>
            <a:srgbClr val="F5F547"/>
          </a:solidFill>
          <a:ln/>
        </p:spPr>
      </p:sp>
      <p:sp>
        <p:nvSpPr>
          <p:cNvPr id="15" name="Text 12"/>
          <p:cNvSpPr/>
          <p:nvPr/>
        </p:nvSpPr>
        <p:spPr>
          <a:xfrm>
            <a:off x="6628924" y="5928479"/>
            <a:ext cx="6950393" cy="708660"/>
          </a:xfrm>
          <a:prstGeom prst="rect">
            <a:avLst/>
          </a:prstGeom>
          <a:noFill/>
          <a:ln/>
        </p:spPr>
        <p:txBody>
          <a:bodyPr wrap="square" lIns="0" tIns="0" rIns="0" bIns="0" rtlCol="0" anchor="t"/>
          <a:lstStyle/>
          <a:p>
            <a:pPr algn="l" indent="0" marL="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Responsible AI: Applying Principles with Google Cloud</a:t>
            </a:r>
            <a:endParaRPr lang="en-US" sz="2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39961" y="504349"/>
            <a:ext cx="8224480" cy="571262"/>
          </a:xfrm>
          <a:prstGeom prst="rect">
            <a:avLst/>
          </a:prstGeom>
          <a:noFill/>
          <a:ln/>
        </p:spPr>
        <p:txBody>
          <a:bodyPr wrap="none" lIns="0" tIns="0" rIns="0" bIns="0" rtlCol="0" anchor="t"/>
          <a:lstStyle/>
          <a:p>
            <a:pPr algn="l" indent="0" marL="0">
              <a:lnSpc>
                <a:spcPts val="4450"/>
              </a:lnSpc>
              <a:buNone/>
            </a:pPr>
            <a:r>
              <a:rPr lang="en-US" sz="3550" dirty="0">
                <a:solidFill>
                  <a:srgbClr val="FEFEFE"/>
                </a:solidFill>
                <a:latin typeface="Instrument Sans Medium" pitchFamily="34" charset="0"/>
                <a:ea typeface="Instrument Sans Medium" pitchFamily="34" charset="-122"/>
                <a:cs typeface="Instrument Sans Medium" pitchFamily="34" charset="-120"/>
              </a:rPr>
              <a:t>Module 1: Introduction to Generative AI</a:t>
            </a:r>
            <a:endParaRPr lang="en-US" sz="3550" dirty="0"/>
          </a:p>
        </p:txBody>
      </p:sp>
      <p:sp>
        <p:nvSpPr>
          <p:cNvPr id="3" name="Text 1"/>
          <p:cNvSpPr/>
          <p:nvPr/>
        </p:nvSpPr>
        <p:spPr>
          <a:xfrm>
            <a:off x="639961" y="1532573"/>
            <a:ext cx="2421731" cy="285750"/>
          </a:xfrm>
          <a:prstGeom prst="rect">
            <a:avLst/>
          </a:prstGeom>
          <a:noFill/>
          <a:ln/>
        </p:spPr>
        <p:txBody>
          <a:bodyPr wrap="none" lIns="0" tIns="0" rIns="0" bIns="0" rtlCol="0" anchor="t"/>
          <a:lstStyle/>
          <a:p>
            <a:pPr algn="l" indent="0" marL="0">
              <a:lnSpc>
                <a:spcPts val="2200"/>
              </a:lnSpc>
              <a:buNone/>
            </a:pPr>
            <a:r>
              <a:rPr lang="en-US" sz="1750" dirty="0">
                <a:solidFill>
                  <a:srgbClr val="FEFEFE"/>
                </a:solidFill>
                <a:latin typeface="Instrument Sans Medium" pitchFamily="34" charset="0"/>
                <a:ea typeface="Instrument Sans Medium" pitchFamily="34" charset="-122"/>
                <a:cs typeface="Instrument Sans Medium" pitchFamily="34" charset="-120"/>
              </a:rPr>
              <a:t>What is Generative AI?</a:t>
            </a:r>
            <a:endParaRPr lang="en-US" sz="1750" dirty="0"/>
          </a:p>
        </p:txBody>
      </p:sp>
      <p:sp>
        <p:nvSpPr>
          <p:cNvPr id="4" name="Text 2"/>
          <p:cNvSpPr/>
          <p:nvPr/>
        </p:nvSpPr>
        <p:spPr>
          <a:xfrm>
            <a:off x="639961" y="2001083"/>
            <a:ext cx="6452235" cy="585073"/>
          </a:xfrm>
          <a:prstGeom prst="rect">
            <a:avLst/>
          </a:prstGeom>
          <a:noFill/>
          <a:ln/>
        </p:spPr>
        <p:txBody>
          <a:bodyPr wrap="square" lIns="0" tIns="0" rIns="0" bIns="0" rtlCol="0" anchor="t"/>
          <a:lstStyle/>
          <a:p>
            <a:pPr algn="l" indent="0" marL="0">
              <a:lnSpc>
                <a:spcPts val="2300"/>
              </a:lnSpc>
              <a:buNone/>
            </a:pPr>
            <a:r>
              <a:rPr lang="en-US" sz="1400" dirty="0">
                <a:solidFill>
                  <a:srgbClr val="BFBFBF"/>
                </a:solidFill>
                <a:latin typeface="Open Sans" pitchFamily="34" charset="0"/>
                <a:ea typeface="Open Sans" pitchFamily="34" charset="-122"/>
                <a:cs typeface="Open Sans" pitchFamily="34" charset="-120"/>
              </a:rPr>
              <a:t>Models capable of generating new text, images, or audio, rather than just classifying inputs.</a:t>
            </a:r>
            <a:endParaRPr lang="en-US" sz="1400" dirty="0"/>
          </a:p>
        </p:txBody>
      </p:sp>
      <p:pic>
        <p:nvPicPr>
          <p:cNvPr id="5" name="Image 0" descr="preencoded.png">    </p:cNvPr>
          <p:cNvPicPr>
            <a:picLocks noChangeAspect="1"/>
          </p:cNvPicPr>
          <p:nvPr/>
        </p:nvPicPr>
        <p:blipFill>
          <a:blip r:embed="rId1"/>
          <a:stretch>
            <a:fillRect/>
          </a:stretch>
        </p:blipFill>
        <p:spPr>
          <a:xfrm>
            <a:off x="639961" y="2791778"/>
            <a:ext cx="4489847" cy="4489847"/>
          </a:xfrm>
          <a:prstGeom prst="rect">
            <a:avLst/>
          </a:prstGeom>
        </p:spPr>
      </p:pic>
      <p:sp>
        <p:nvSpPr>
          <p:cNvPr id="6" name="Text 3"/>
          <p:cNvSpPr/>
          <p:nvPr/>
        </p:nvSpPr>
        <p:spPr>
          <a:xfrm>
            <a:off x="7545824" y="1532573"/>
            <a:ext cx="2285524" cy="285750"/>
          </a:xfrm>
          <a:prstGeom prst="rect">
            <a:avLst/>
          </a:prstGeom>
          <a:noFill/>
          <a:ln/>
        </p:spPr>
        <p:txBody>
          <a:bodyPr wrap="none" lIns="0" tIns="0" rIns="0" bIns="0" rtlCol="0" anchor="t"/>
          <a:lstStyle/>
          <a:p>
            <a:pPr algn="l" indent="0" marL="0">
              <a:lnSpc>
                <a:spcPts val="2200"/>
              </a:lnSpc>
              <a:buNone/>
            </a:pPr>
            <a:r>
              <a:rPr lang="en-US" sz="1750" dirty="0">
                <a:solidFill>
                  <a:srgbClr val="FEFEFE"/>
                </a:solidFill>
                <a:latin typeface="Instrument Sans Medium" pitchFamily="34" charset="0"/>
                <a:ea typeface="Instrument Sans Medium" pitchFamily="34" charset="-122"/>
                <a:cs typeface="Instrument Sans Medium" pitchFamily="34" charset="-120"/>
              </a:rPr>
              <a:t>How it Works</a:t>
            </a:r>
            <a:endParaRPr lang="en-US" sz="1750" dirty="0"/>
          </a:p>
        </p:txBody>
      </p:sp>
      <p:pic>
        <p:nvPicPr>
          <p:cNvPr id="7" name="Image 1" descr="preencoded.png">    </p:cNvPr>
          <p:cNvPicPr>
            <a:picLocks noChangeAspect="1"/>
          </p:cNvPicPr>
          <p:nvPr/>
        </p:nvPicPr>
        <p:blipFill>
          <a:blip r:embed="rId2"/>
          <a:stretch>
            <a:fillRect/>
          </a:stretch>
        </p:blipFill>
        <p:spPr>
          <a:xfrm>
            <a:off x="7545824" y="2023943"/>
            <a:ext cx="5038487" cy="5038487"/>
          </a:xfrm>
          <a:prstGeom prst="rect">
            <a:avLst/>
          </a:prstGeom>
        </p:spPr>
      </p:pic>
      <p:sp>
        <p:nvSpPr>
          <p:cNvPr id="8" name="Text 4"/>
          <p:cNvSpPr/>
          <p:nvPr/>
        </p:nvSpPr>
        <p:spPr>
          <a:xfrm>
            <a:off x="7545824" y="7268051"/>
            <a:ext cx="6452235" cy="292537"/>
          </a:xfrm>
          <a:prstGeom prst="rect">
            <a:avLst/>
          </a:prstGeom>
          <a:noFill/>
          <a:ln/>
        </p:spPr>
        <p:txBody>
          <a:bodyPr wrap="none" lIns="0" tIns="0" rIns="0" bIns="0" rtlCol="0" anchor="t"/>
          <a:lstStyle/>
          <a:p>
            <a:pPr algn="l" indent="0" marL="0">
              <a:lnSpc>
                <a:spcPts val="2300"/>
              </a:lnSpc>
              <a:buNone/>
            </a:pP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427488" y="1655088"/>
            <a:ext cx="4919424" cy="4919424"/>
          </a:xfrm>
          <a:prstGeom prst="rect">
            <a:avLst/>
          </a:prstGeom>
        </p:spPr>
      </p:pic>
      <p:sp>
        <p:nvSpPr>
          <p:cNvPr id="4" name="Text 0"/>
          <p:cNvSpPr/>
          <p:nvPr/>
        </p:nvSpPr>
        <p:spPr>
          <a:xfrm>
            <a:off x="793790" y="2328624"/>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FEFEFE"/>
                </a:solidFill>
                <a:latin typeface="Instrument Sans Medium" pitchFamily="34" charset="0"/>
                <a:ea typeface="Instrument Sans Medium" pitchFamily="34" charset="-122"/>
                <a:cs typeface="Instrument Sans Medium" pitchFamily="34" charset="-120"/>
              </a:rPr>
              <a:t>Module 2: Introduction to LLMs</a:t>
            </a:r>
            <a:endParaRPr lang="en-US" sz="4450" dirty="0"/>
          </a:p>
        </p:txBody>
      </p:sp>
      <p:sp>
        <p:nvSpPr>
          <p:cNvPr id="5" name="Text 1"/>
          <p:cNvSpPr/>
          <p:nvPr/>
        </p:nvSpPr>
        <p:spPr>
          <a:xfrm>
            <a:off x="793790" y="4086344"/>
            <a:ext cx="7556421" cy="1814513"/>
          </a:xfrm>
          <a:prstGeom prst="rect">
            <a:avLst/>
          </a:prstGeom>
          <a:noFill/>
          <a:ln/>
        </p:spPr>
        <p:txBody>
          <a:bodyPr wrap="square" lIns="0" tIns="0" rIns="0" bIns="0" rtlCol="0" anchor="t"/>
          <a:lstStyle/>
          <a:p>
            <a:pPr algn="l" indent="0" marL="0">
              <a:lnSpc>
                <a:spcPts val="2850"/>
              </a:lnSpc>
              <a:buNone/>
            </a:pPr>
            <a:r>
              <a:rPr lang="en-US" sz="1750" dirty="0">
                <a:solidFill>
                  <a:srgbClr val="BFBFBF"/>
                </a:solidFill>
                <a:latin typeface="Open Sans" pitchFamily="34" charset="0"/>
                <a:ea typeface="Open Sans" pitchFamily="34" charset="-122"/>
                <a:cs typeface="Open Sans" pitchFamily="34" charset="-120"/>
              </a:rPr>
              <a:t>Large Language Models (LLMs) are advanced AI systems trained on massive datasets to understand, generate, and manipulate human language with high precision. They use complex neural networks called Transformers to analyze context and predict the most logical next word in a sequence.</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75905" y="453747"/>
            <a:ext cx="7705725" cy="514112"/>
          </a:xfrm>
          <a:prstGeom prst="rect">
            <a:avLst/>
          </a:prstGeom>
          <a:noFill/>
          <a:ln/>
        </p:spPr>
        <p:txBody>
          <a:bodyPr wrap="none" lIns="0" tIns="0" rIns="0" bIns="0" rtlCol="0" anchor="t"/>
          <a:lstStyle/>
          <a:p>
            <a:pPr algn="l" indent="0" marL="0">
              <a:lnSpc>
                <a:spcPts val="4000"/>
              </a:lnSpc>
              <a:buNone/>
            </a:pPr>
            <a:r>
              <a:rPr lang="en-US" sz="3200" dirty="0">
                <a:solidFill>
                  <a:srgbClr val="FEFEFE"/>
                </a:solidFill>
                <a:latin typeface="Instrument Sans Medium" pitchFamily="34" charset="0"/>
                <a:ea typeface="Instrument Sans Medium" pitchFamily="34" charset="-122"/>
                <a:cs typeface="Instrument Sans Medium" pitchFamily="34" charset="-120"/>
              </a:rPr>
              <a:t>Module 3: Introduction to Responsible AI</a:t>
            </a:r>
            <a:endParaRPr lang="en-US" sz="3200" dirty="0"/>
          </a:p>
        </p:txBody>
      </p:sp>
      <p:sp>
        <p:nvSpPr>
          <p:cNvPr id="3" name="Text 1"/>
          <p:cNvSpPr/>
          <p:nvPr/>
        </p:nvSpPr>
        <p:spPr>
          <a:xfrm>
            <a:off x="575905" y="1379220"/>
            <a:ext cx="2057043" cy="257175"/>
          </a:xfrm>
          <a:prstGeom prst="rect">
            <a:avLst/>
          </a:prstGeom>
          <a:noFill/>
          <a:ln/>
        </p:spPr>
        <p:txBody>
          <a:bodyPr wrap="none" lIns="0" tIns="0" rIns="0" bIns="0" rtlCol="0" anchor="t"/>
          <a:lstStyle/>
          <a:p>
            <a:pPr algn="l" indent="0" marL="0">
              <a:lnSpc>
                <a:spcPts val="2000"/>
              </a:lnSpc>
              <a:buNone/>
            </a:pPr>
            <a:r>
              <a:rPr lang="en-US" sz="1600" dirty="0">
                <a:solidFill>
                  <a:srgbClr val="FEFEFE"/>
                </a:solidFill>
                <a:latin typeface="Instrument Sans Medium" pitchFamily="34" charset="0"/>
                <a:ea typeface="Instrument Sans Medium" pitchFamily="34" charset="-122"/>
                <a:cs typeface="Instrument Sans Medium" pitchFamily="34" charset="-120"/>
              </a:rPr>
              <a:t>Ensuring Ethical AI</a:t>
            </a:r>
            <a:endParaRPr lang="en-US" sz="1600" dirty="0"/>
          </a:p>
        </p:txBody>
      </p:sp>
      <p:sp>
        <p:nvSpPr>
          <p:cNvPr id="4" name="Text 2"/>
          <p:cNvSpPr/>
          <p:nvPr/>
        </p:nvSpPr>
        <p:spPr>
          <a:xfrm>
            <a:off x="575905" y="1800939"/>
            <a:ext cx="6538555" cy="263247"/>
          </a:xfrm>
          <a:prstGeom prst="rect">
            <a:avLst/>
          </a:prstGeom>
          <a:noFill/>
          <a:ln/>
        </p:spPr>
        <p:txBody>
          <a:bodyPr wrap="none" lIns="0" tIns="0" rIns="0" bIns="0" rtlCol="0" anchor="t"/>
          <a:lstStyle/>
          <a:p>
            <a:pPr algn="l" indent="0" marL="0">
              <a:lnSpc>
                <a:spcPts val="2050"/>
              </a:lnSpc>
              <a:buNone/>
            </a:pPr>
            <a:r>
              <a:rPr lang="en-US" sz="1250" dirty="0">
                <a:solidFill>
                  <a:srgbClr val="BFBFBF"/>
                </a:solidFill>
                <a:latin typeface="Open Sans" pitchFamily="34" charset="0"/>
                <a:ea typeface="Open Sans" pitchFamily="34" charset="-122"/>
                <a:cs typeface="Open Sans" pitchFamily="34" charset="-120"/>
              </a:rPr>
              <a:t>Responsible AI ensures systems operate safely, fairly, and ethically.</a:t>
            </a:r>
            <a:endParaRPr lang="en-US" sz="1250" dirty="0"/>
          </a:p>
        </p:txBody>
      </p:sp>
      <p:sp>
        <p:nvSpPr>
          <p:cNvPr id="5" name="Text 3"/>
          <p:cNvSpPr/>
          <p:nvPr/>
        </p:nvSpPr>
        <p:spPr>
          <a:xfrm>
            <a:off x="575905" y="2212181"/>
            <a:ext cx="6538555" cy="263247"/>
          </a:xfrm>
          <a:prstGeom prst="rect">
            <a:avLst/>
          </a:prstGeom>
          <a:noFill/>
          <a:ln/>
        </p:spPr>
        <p:txBody>
          <a:bodyPr wrap="none" lIns="0" tIns="0" rIns="0" bIns="0" rtlCol="0" anchor="t"/>
          <a:lstStyle/>
          <a:p>
            <a:pPr algn="l" marL="342900" indent="-342900">
              <a:lnSpc>
                <a:spcPts val="2050"/>
              </a:lnSpc>
              <a:buSzPct val="100000"/>
              <a:buChar char="•"/>
            </a:pPr>
            <a:r>
              <a:rPr lang="en-US" sz="1250" dirty="0">
                <a:solidFill>
                  <a:srgbClr val="BFBFBF"/>
                </a:solidFill>
                <a:latin typeface="Open Sans" pitchFamily="34" charset="0"/>
                <a:ea typeface="Open Sans" pitchFamily="34" charset="-122"/>
                <a:cs typeface="Open Sans" pitchFamily="34" charset="-120"/>
              </a:rPr>
              <a:t>Bias</a:t>
            </a:r>
            <a:endParaRPr lang="en-US" sz="1250" dirty="0"/>
          </a:p>
        </p:txBody>
      </p:sp>
      <p:sp>
        <p:nvSpPr>
          <p:cNvPr id="6" name="Text 4"/>
          <p:cNvSpPr/>
          <p:nvPr/>
        </p:nvSpPr>
        <p:spPr>
          <a:xfrm>
            <a:off x="575905" y="2532936"/>
            <a:ext cx="6538555" cy="263247"/>
          </a:xfrm>
          <a:prstGeom prst="rect">
            <a:avLst/>
          </a:prstGeom>
          <a:noFill/>
          <a:ln/>
        </p:spPr>
        <p:txBody>
          <a:bodyPr wrap="none" lIns="0" tIns="0" rIns="0" bIns="0" rtlCol="0" anchor="t"/>
          <a:lstStyle/>
          <a:p>
            <a:pPr algn="l" marL="342900" indent="-342900">
              <a:lnSpc>
                <a:spcPts val="2050"/>
              </a:lnSpc>
              <a:buSzPct val="100000"/>
              <a:buChar char="•"/>
            </a:pPr>
            <a:r>
              <a:rPr lang="en-US" sz="1250" dirty="0">
                <a:solidFill>
                  <a:srgbClr val="BFBFBF"/>
                </a:solidFill>
                <a:latin typeface="Open Sans" pitchFamily="34" charset="0"/>
                <a:ea typeface="Open Sans" pitchFamily="34" charset="-122"/>
                <a:cs typeface="Open Sans" pitchFamily="34" charset="-120"/>
              </a:rPr>
              <a:t>Hallucination</a:t>
            </a:r>
            <a:endParaRPr lang="en-US" sz="1250" dirty="0"/>
          </a:p>
        </p:txBody>
      </p:sp>
      <p:sp>
        <p:nvSpPr>
          <p:cNvPr id="7" name="Text 5"/>
          <p:cNvSpPr/>
          <p:nvPr/>
        </p:nvSpPr>
        <p:spPr>
          <a:xfrm>
            <a:off x="575905" y="2853690"/>
            <a:ext cx="6538555" cy="263247"/>
          </a:xfrm>
          <a:prstGeom prst="rect">
            <a:avLst/>
          </a:prstGeom>
          <a:noFill/>
          <a:ln/>
        </p:spPr>
        <p:txBody>
          <a:bodyPr wrap="none" lIns="0" tIns="0" rIns="0" bIns="0" rtlCol="0" anchor="t"/>
          <a:lstStyle/>
          <a:p>
            <a:pPr algn="l" marL="342900" indent="-342900">
              <a:lnSpc>
                <a:spcPts val="2050"/>
              </a:lnSpc>
              <a:buSzPct val="100000"/>
              <a:buChar char="•"/>
            </a:pPr>
            <a:r>
              <a:rPr lang="en-US" sz="1250" dirty="0">
                <a:solidFill>
                  <a:srgbClr val="BFBFBF"/>
                </a:solidFill>
                <a:latin typeface="Open Sans" pitchFamily="34" charset="0"/>
                <a:ea typeface="Open Sans" pitchFamily="34" charset="-122"/>
                <a:cs typeface="Open Sans" pitchFamily="34" charset="-120"/>
              </a:rPr>
              <a:t>Privacy</a:t>
            </a:r>
            <a:endParaRPr lang="en-US" sz="1250" dirty="0"/>
          </a:p>
        </p:txBody>
      </p:sp>
      <p:pic>
        <p:nvPicPr>
          <p:cNvPr id="8" name="Image 0" descr="preencoded.png">    </p:cNvPr>
          <p:cNvPicPr>
            <a:picLocks noChangeAspect="1"/>
          </p:cNvPicPr>
          <p:nvPr/>
        </p:nvPicPr>
        <p:blipFill>
          <a:blip r:embed="rId1"/>
          <a:stretch>
            <a:fillRect/>
          </a:stretch>
        </p:blipFill>
        <p:spPr>
          <a:xfrm>
            <a:off x="575905" y="3301960"/>
            <a:ext cx="4288869" cy="4288869"/>
          </a:xfrm>
          <a:prstGeom prst="rect">
            <a:avLst/>
          </a:prstGeom>
        </p:spPr>
      </p:pic>
      <p:sp>
        <p:nvSpPr>
          <p:cNvPr id="9" name="Text 6"/>
          <p:cNvSpPr/>
          <p:nvPr/>
        </p:nvSpPr>
        <p:spPr>
          <a:xfrm>
            <a:off x="7523559" y="1379220"/>
            <a:ext cx="2955488" cy="257175"/>
          </a:xfrm>
          <a:prstGeom prst="rect">
            <a:avLst/>
          </a:prstGeom>
          <a:noFill/>
          <a:ln/>
        </p:spPr>
        <p:txBody>
          <a:bodyPr wrap="none" lIns="0" tIns="0" rIns="0" bIns="0" rtlCol="0" anchor="t"/>
          <a:lstStyle/>
          <a:p>
            <a:pPr algn="l" indent="0" marL="0">
              <a:lnSpc>
                <a:spcPts val="2000"/>
              </a:lnSpc>
              <a:buNone/>
            </a:pPr>
            <a:r>
              <a:rPr lang="en-US" sz="1600" dirty="0">
                <a:solidFill>
                  <a:srgbClr val="FEFEFE"/>
                </a:solidFill>
                <a:latin typeface="Instrument Sans Medium" pitchFamily="34" charset="0"/>
                <a:ea typeface="Instrument Sans Medium" pitchFamily="34" charset="-122"/>
                <a:cs typeface="Instrument Sans Medium" pitchFamily="34" charset="-120"/>
              </a:rPr>
              <a:t>When Responsibility is Needed</a:t>
            </a:r>
            <a:endParaRPr lang="en-US" sz="1600" dirty="0"/>
          </a:p>
        </p:txBody>
      </p:sp>
      <p:sp>
        <p:nvSpPr>
          <p:cNvPr id="10" name="Text 7"/>
          <p:cNvSpPr/>
          <p:nvPr/>
        </p:nvSpPr>
        <p:spPr>
          <a:xfrm>
            <a:off x="7523559" y="1800939"/>
            <a:ext cx="6538555" cy="526494"/>
          </a:xfrm>
          <a:prstGeom prst="rect">
            <a:avLst/>
          </a:prstGeom>
          <a:noFill/>
          <a:ln/>
        </p:spPr>
        <p:txBody>
          <a:bodyPr wrap="square" lIns="0" tIns="0" rIns="0" bIns="0" rtlCol="0" anchor="t"/>
          <a:lstStyle/>
          <a:p>
            <a:pPr algn="l" indent="0" marL="0">
              <a:lnSpc>
                <a:spcPts val="2050"/>
              </a:lnSpc>
              <a:buNone/>
            </a:pPr>
            <a:r>
              <a:rPr lang="en-US" sz="1250" dirty="0">
                <a:solidFill>
                  <a:srgbClr val="BFBFBF"/>
                </a:solidFill>
                <a:latin typeface="Open Sans" pitchFamily="34" charset="0"/>
                <a:ea typeface="Open Sans" pitchFamily="34" charset="-122"/>
                <a:cs typeface="Open Sans" pitchFamily="34" charset="-120"/>
              </a:rPr>
              <a:t>LLMs can unintentionally produce unsafe output. Responsible development requires active mitigation, review, and safeguards to prevent harm.</a:t>
            </a:r>
            <a:endParaRPr lang="en-US" sz="1250" dirty="0"/>
          </a:p>
        </p:txBody>
      </p:sp>
      <p:pic>
        <p:nvPicPr>
          <p:cNvPr id="11" name="Image 1" descr="preencoded.png">    </p:cNvPr>
          <p:cNvPicPr>
            <a:picLocks noChangeAspect="1"/>
          </p:cNvPicPr>
          <p:nvPr/>
        </p:nvPicPr>
        <p:blipFill>
          <a:blip r:embed="rId2"/>
          <a:stretch>
            <a:fillRect/>
          </a:stretch>
        </p:blipFill>
        <p:spPr>
          <a:xfrm>
            <a:off x="7523559" y="2512457"/>
            <a:ext cx="4288869" cy="428886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9125"/>
          </a:xfrm>
          <a:prstGeom prst="rect">
            <a:avLst/>
          </a:prstGeom>
        </p:spPr>
      </p:pic>
      <p:pic>
        <p:nvPicPr>
          <p:cNvPr id="3" name="Image 1" descr="preencoded.png">    </p:cNvPr>
          <p:cNvPicPr>
            <a:picLocks noChangeAspect="1"/>
          </p:cNvPicPr>
          <p:nvPr/>
        </p:nvPicPr>
        <p:blipFill>
          <a:blip r:embed="rId2"/>
          <a:stretch>
            <a:fillRect/>
          </a:stretch>
        </p:blipFill>
        <p:spPr>
          <a:xfrm>
            <a:off x="236339" y="1612702"/>
            <a:ext cx="5013722" cy="5013722"/>
          </a:xfrm>
          <a:prstGeom prst="rect">
            <a:avLst/>
          </a:prstGeom>
        </p:spPr>
      </p:pic>
      <p:sp>
        <p:nvSpPr>
          <p:cNvPr id="4" name="Text 0"/>
          <p:cNvSpPr/>
          <p:nvPr/>
        </p:nvSpPr>
        <p:spPr>
          <a:xfrm>
            <a:off x="6148149" y="519946"/>
            <a:ext cx="7820501" cy="1181576"/>
          </a:xfrm>
          <a:prstGeom prst="rect">
            <a:avLst/>
          </a:prstGeom>
          <a:noFill/>
          <a:ln/>
        </p:spPr>
        <p:txBody>
          <a:bodyPr wrap="square" lIns="0" tIns="0" rIns="0" bIns="0" rtlCol="0" anchor="t"/>
          <a:lstStyle/>
          <a:p>
            <a:pPr algn="l" indent="0" marL="0">
              <a:lnSpc>
                <a:spcPts val="4650"/>
              </a:lnSpc>
              <a:buNone/>
            </a:pPr>
            <a:r>
              <a:rPr lang="en-US" sz="3700" dirty="0">
                <a:solidFill>
                  <a:srgbClr val="FEFEFE"/>
                </a:solidFill>
                <a:latin typeface="Instrument Sans Medium" pitchFamily="34" charset="0"/>
                <a:ea typeface="Instrument Sans Medium" pitchFamily="34" charset="-122"/>
                <a:cs typeface="Instrument Sans Medium" pitchFamily="34" charset="-120"/>
              </a:rPr>
              <a:t>Module 4: Applying Responsible AI Principles</a:t>
            </a:r>
            <a:endParaRPr lang="en-US" sz="3700" dirty="0"/>
          </a:p>
        </p:txBody>
      </p:sp>
      <p:sp>
        <p:nvSpPr>
          <p:cNvPr id="5" name="Text 1"/>
          <p:cNvSpPr/>
          <p:nvPr/>
        </p:nvSpPr>
        <p:spPr>
          <a:xfrm>
            <a:off x="6148149" y="1985129"/>
            <a:ext cx="189071" cy="236339"/>
          </a:xfrm>
          <a:prstGeom prst="rect">
            <a:avLst/>
          </a:prstGeom>
          <a:noFill/>
          <a:ln/>
        </p:spPr>
        <p:txBody>
          <a:bodyPr wrap="none" lIns="0" tIns="0" rIns="0" bIns="0" rtlCol="0" anchor="t"/>
          <a:lstStyle/>
          <a:p>
            <a:pPr algn="l" indent="0" marL="0">
              <a:lnSpc>
                <a:spcPts val="2350"/>
              </a:lnSpc>
              <a:buNone/>
            </a:pPr>
            <a:r>
              <a:rPr lang="en-US" sz="1450" dirty="0">
                <a:solidFill>
                  <a:srgbClr val="BFBFBF"/>
                </a:solidFill>
                <a:latin typeface="Instrument Sans Light" pitchFamily="34" charset="0"/>
                <a:ea typeface="Instrument Sans Light" pitchFamily="34" charset="-122"/>
                <a:cs typeface="Instrument Sans Light" pitchFamily="34" charset="-120"/>
              </a:rPr>
              <a:t>01</a:t>
            </a:r>
            <a:endParaRPr lang="en-US" sz="1450" dirty="0"/>
          </a:p>
        </p:txBody>
      </p:sp>
      <p:sp>
        <p:nvSpPr>
          <p:cNvPr id="6" name="Shape 2"/>
          <p:cNvSpPr/>
          <p:nvPr/>
        </p:nvSpPr>
        <p:spPr>
          <a:xfrm>
            <a:off x="6148149" y="2283619"/>
            <a:ext cx="7820501" cy="22860"/>
          </a:xfrm>
          <a:prstGeom prst="rect">
            <a:avLst/>
          </a:prstGeom>
          <a:solidFill>
            <a:srgbClr val="F5F547"/>
          </a:solidFill>
          <a:ln/>
        </p:spPr>
      </p:sp>
      <p:sp>
        <p:nvSpPr>
          <p:cNvPr id="7" name="Text 3"/>
          <p:cNvSpPr/>
          <p:nvPr/>
        </p:nvSpPr>
        <p:spPr>
          <a:xfrm>
            <a:off x="6148149" y="2423874"/>
            <a:ext cx="2631758" cy="295394"/>
          </a:xfrm>
          <a:prstGeom prst="rect">
            <a:avLst/>
          </a:prstGeom>
          <a:noFill/>
          <a:ln/>
        </p:spPr>
        <p:txBody>
          <a:bodyPr wrap="none" lIns="0" tIns="0" rIns="0" bIns="0" rtlCol="0" anchor="t"/>
          <a:lstStyle/>
          <a:p>
            <a:pPr algn="l" indent="0" marL="0">
              <a:lnSpc>
                <a:spcPts val="2300"/>
              </a:lnSpc>
              <a:buNone/>
            </a:pPr>
            <a:r>
              <a:rPr lang="en-US" sz="1850" dirty="0">
                <a:solidFill>
                  <a:srgbClr val="BFBFBF"/>
                </a:solidFill>
                <a:latin typeface="Instrument Sans Medium" pitchFamily="34" charset="0"/>
                <a:ea typeface="Instrument Sans Medium" pitchFamily="34" charset="-122"/>
                <a:cs typeface="Instrument Sans Medium" pitchFamily="34" charset="-120"/>
              </a:rPr>
              <a:t>Safe Model Deployment</a:t>
            </a:r>
            <a:endParaRPr lang="en-US" sz="1850" dirty="0"/>
          </a:p>
        </p:txBody>
      </p:sp>
      <p:sp>
        <p:nvSpPr>
          <p:cNvPr id="8" name="Text 4"/>
          <p:cNvSpPr/>
          <p:nvPr/>
        </p:nvSpPr>
        <p:spPr>
          <a:xfrm>
            <a:off x="6148149" y="2832616"/>
            <a:ext cx="7820501" cy="302419"/>
          </a:xfrm>
          <a:prstGeom prst="rect">
            <a:avLst/>
          </a:prstGeom>
          <a:noFill/>
          <a:ln/>
        </p:spPr>
        <p:txBody>
          <a:bodyPr wrap="none" lIns="0" tIns="0" rIns="0" bIns="0" rtlCol="0" anchor="t"/>
          <a:lstStyle/>
          <a:p>
            <a:pPr algn="l" indent="0" marL="0">
              <a:lnSpc>
                <a:spcPts val="2350"/>
              </a:lnSpc>
              <a:buNone/>
            </a:pPr>
            <a:r>
              <a:rPr lang="en-US" sz="1450" dirty="0">
                <a:solidFill>
                  <a:srgbClr val="BFBFBF"/>
                </a:solidFill>
                <a:latin typeface="Open Sans" pitchFamily="34" charset="0"/>
                <a:ea typeface="Open Sans" pitchFamily="34" charset="-122"/>
                <a:cs typeface="Open Sans" pitchFamily="34" charset="-120"/>
              </a:rPr>
              <a:t>Strategies for deploying AI models securely and reliably.</a:t>
            </a:r>
            <a:endParaRPr lang="en-US" sz="1450" dirty="0"/>
          </a:p>
        </p:txBody>
      </p:sp>
      <p:sp>
        <p:nvSpPr>
          <p:cNvPr id="9" name="Text 5"/>
          <p:cNvSpPr/>
          <p:nvPr/>
        </p:nvSpPr>
        <p:spPr>
          <a:xfrm>
            <a:off x="6148149" y="3465909"/>
            <a:ext cx="189071" cy="236339"/>
          </a:xfrm>
          <a:prstGeom prst="rect">
            <a:avLst/>
          </a:prstGeom>
          <a:noFill/>
          <a:ln/>
        </p:spPr>
        <p:txBody>
          <a:bodyPr wrap="none" lIns="0" tIns="0" rIns="0" bIns="0" rtlCol="0" anchor="t"/>
          <a:lstStyle/>
          <a:p>
            <a:pPr algn="l" indent="0" marL="0">
              <a:lnSpc>
                <a:spcPts val="2350"/>
              </a:lnSpc>
              <a:buNone/>
            </a:pPr>
            <a:r>
              <a:rPr lang="en-US" sz="1450" dirty="0">
                <a:solidFill>
                  <a:srgbClr val="BFBFBF"/>
                </a:solidFill>
                <a:latin typeface="Instrument Sans Light" pitchFamily="34" charset="0"/>
                <a:ea typeface="Instrument Sans Light" pitchFamily="34" charset="-122"/>
                <a:cs typeface="Instrument Sans Light" pitchFamily="34" charset="-120"/>
              </a:rPr>
              <a:t>02</a:t>
            </a:r>
            <a:endParaRPr lang="en-US" sz="1450" dirty="0"/>
          </a:p>
        </p:txBody>
      </p:sp>
      <p:sp>
        <p:nvSpPr>
          <p:cNvPr id="10" name="Shape 6"/>
          <p:cNvSpPr/>
          <p:nvPr/>
        </p:nvSpPr>
        <p:spPr>
          <a:xfrm>
            <a:off x="6148149" y="3764399"/>
            <a:ext cx="7820501" cy="22860"/>
          </a:xfrm>
          <a:prstGeom prst="rect">
            <a:avLst/>
          </a:prstGeom>
          <a:solidFill>
            <a:srgbClr val="F5F547"/>
          </a:solidFill>
          <a:ln/>
        </p:spPr>
      </p:sp>
      <p:sp>
        <p:nvSpPr>
          <p:cNvPr id="11" name="Text 7"/>
          <p:cNvSpPr/>
          <p:nvPr/>
        </p:nvSpPr>
        <p:spPr>
          <a:xfrm>
            <a:off x="6148149" y="3904655"/>
            <a:ext cx="4024551" cy="295394"/>
          </a:xfrm>
          <a:prstGeom prst="rect">
            <a:avLst/>
          </a:prstGeom>
          <a:noFill/>
          <a:ln/>
        </p:spPr>
        <p:txBody>
          <a:bodyPr wrap="none" lIns="0" tIns="0" rIns="0" bIns="0" rtlCol="0" anchor="t"/>
          <a:lstStyle/>
          <a:p>
            <a:pPr algn="l" indent="0" marL="0">
              <a:lnSpc>
                <a:spcPts val="2300"/>
              </a:lnSpc>
              <a:buNone/>
            </a:pPr>
            <a:r>
              <a:rPr lang="en-US" sz="1850" dirty="0">
                <a:solidFill>
                  <a:srgbClr val="BFBFBF"/>
                </a:solidFill>
                <a:latin typeface="Instrument Sans Medium" pitchFamily="34" charset="0"/>
                <a:ea typeface="Instrument Sans Medium" pitchFamily="34" charset="-122"/>
                <a:cs typeface="Instrument Sans Medium" pitchFamily="34" charset="-120"/>
              </a:rPr>
              <a:t>API Authentication &amp; Access Control</a:t>
            </a:r>
            <a:endParaRPr lang="en-US" sz="1850" dirty="0"/>
          </a:p>
        </p:txBody>
      </p:sp>
      <p:sp>
        <p:nvSpPr>
          <p:cNvPr id="12" name="Text 8"/>
          <p:cNvSpPr/>
          <p:nvPr/>
        </p:nvSpPr>
        <p:spPr>
          <a:xfrm>
            <a:off x="6148149" y="4313396"/>
            <a:ext cx="7820501" cy="302419"/>
          </a:xfrm>
          <a:prstGeom prst="rect">
            <a:avLst/>
          </a:prstGeom>
          <a:noFill/>
          <a:ln/>
        </p:spPr>
        <p:txBody>
          <a:bodyPr wrap="none" lIns="0" tIns="0" rIns="0" bIns="0" rtlCol="0" anchor="t"/>
          <a:lstStyle/>
          <a:p>
            <a:pPr algn="l" indent="0" marL="0">
              <a:lnSpc>
                <a:spcPts val="2350"/>
              </a:lnSpc>
              <a:buNone/>
            </a:pPr>
            <a:r>
              <a:rPr lang="en-US" sz="1450" dirty="0">
                <a:solidFill>
                  <a:srgbClr val="BFBFBF"/>
                </a:solidFill>
                <a:latin typeface="Open Sans" pitchFamily="34" charset="0"/>
                <a:ea typeface="Open Sans" pitchFamily="34" charset="-122"/>
                <a:cs typeface="Open Sans" pitchFamily="34" charset="-120"/>
              </a:rPr>
              <a:t>Securing access to AI services and data.</a:t>
            </a:r>
            <a:endParaRPr lang="en-US" sz="1450" dirty="0"/>
          </a:p>
        </p:txBody>
      </p:sp>
      <p:sp>
        <p:nvSpPr>
          <p:cNvPr id="13" name="Text 9"/>
          <p:cNvSpPr/>
          <p:nvPr/>
        </p:nvSpPr>
        <p:spPr>
          <a:xfrm>
            <a:off x="6148149" y="4946690"/>
            <a:ext cx="189071" cy="236339"/>
          </a:xfrm>
          <a:prstGeom prst="rect">
            <a:avLst/>
          </a:prstGeom>
          <a:noFill/>
          <a:ln/>
        </p:spPr>
        <p:txBody>
          <a:bodyPr wrap="none" lIns="0" tIns="0" rIns="0" bIns="0" rtlCol="0" anchor="t"/>
          <a:lstStyle/>
          <a:p>
            <a:pPr algn="l" indent="0" marL="0">
              <a:lnSpc>
                <a:spcPts val="2350"/>
              </a:lnSpc>
              <a:buNone/>
            </a:pPr>
            <a:r>
              <a:rPr lang="en-US" sz="1450" dirty="0">
                <a:solidFill>
                  <a:srgbClr val="BFBFBF"/>
                </a:solidFill>
                <a:latin typeface="Instrument Sans Light" pitchFamily="34" charset="0"/>
                <a:ea typeface="Instrument Sans Light" pitchFamily="34" charset="-122"/>
                <a:cs typeface="Instrument Sans Light" pitchFamily="34" charset="-120"/>
              </a:rPr>
              <a:t>03</a:t>
            </a:r>
            <a:endParaRPr lang="en-US" sz="1450" dirty="0"/>
          </a:p>
        </p:txBody>
      </p:sp>
      <p:sp>
        <p:nvSpPr>
          <p:cNvPr id="14" name="Shape 10"/>
          <p:cNvSpPr/>
          <p:nvPr/>
        </p:nvSpPr>
        <p:spPr>
          <a:xfrm>
            <a:off x="6148149" y="5245179"/>
            <a:ext cx="7820501" cy="22860"/>
          </a:xfrm>
          <a:prstGeom prst="rect">
            <a:avLst/>
          </a:prstGeom>
          <a:solidFill>
            <a:srgbClr val="F5F547"/>
          </a:solidFill>
          <a:ln/>
        </p:spPr>
      </p:sp>
      <p:sp>
        <p:nvSpPr>
          <p:cNvPr id="15" name="Text 11"/>
          <p:cNvSpPr/>
          <p:nvPr/>
        </p:nvSpPr>
        <p:spPr>
          <a:xfrm>
            <a:off x="6148149" y="5385435"/>
            <a:ext cx="2363391" cy="295394"/>
          </a:xfrm>
          <a:prstGeom prst="rect">
            <a:avLst/>
          </a:prstGeom>
          <a:noFill/>
          <a:ln/>
        </p:spPr>
        <p:txBody>
          <a:bodyPr wrap="none" lIns="0" tIns="0" rIns="0" bIns="0" rtlCol="0" anchor="t"/>
          <a:lstStyle/>
          <a:p>
            <a:pPr algn="l" indent="0" marL="0">
              <a:lnSpc>
                <a:spcPts val="2300"/>
              </a:lnSpc>
              <a:buNone/>
            </a:pPr>
            <a:r>
              <a:rPr lang="en-US" sz="1850" dirty="0">
                <a:solidFill>
                  <a:srgbClr val="BFBFBF"/>
                </a:solidFill>
                <a:latin typeface="Instrument Sans Medium" pitchFamily="34" charset="0"/>
                <a:ea typeface="Instrument Sans Medium" pitchFamily="34" charset="-122"/>
                <a:cs typeface="Instrument Sans Medium" pitchFamily="34" charset="-120"/>
              </a:rPr>
              <a:t>Safety Filters</a:t>
            </a:r>
            <a:endParaRPr lang="en-US" sz="1850" dirty="0"/>
          </a:p>
        </p:txBody>
      </p:sp>
      <p:sp>
        <p:nvSpPr>
          <p:cNvPr id="16" name="Text 12"/>
          <p:cNvSpPr/>
          <p:nvPr/>
        </p:nvSpPr>
        <p:spPr>
          <a:xfrm>
            <a:off x="6148149" y="5794177"/>
            <a:ext cx="7820501" cy="302419"/>
          </a:xfrm>
          <a:prstGeom prst="rect">
            <a:avLst/>
          </a:prstGeom>
          <a:noFill/>
          <a:ln/>
        </p:spPr>
        <p:txBody>
          <a:bodyPr wrap="none" lIns="0" tIns="0" rIns="0" bIns="0" rtlCol="0" anchor="t"/>
          <a:lstStyle/>
          <a:p>
            <a:pPr algn="l" indent="0" marL="0">
              <a:lnSpc>
                <a:spcPts val="2350"/>
              </a:lnSpc>
              <a:buNone/>
            </a:pPr>
            <a:r>
              <a:rPr lang="en-US" sz="1450" dirty="0">
                <a:solidFill>
                  <a:srgbClr val="BFBFBF"/>
                </a:solidFill>
                <a:latin typeface="Open Sans" pitchFamily="34" charset="0"/>
                <a:ea typeface="Open Sans" pitchFamily="34" charset="-122"/>
                <a:cs typeface="Open Sans" pitchFamily="34" charset="-120"/>
              </a:rPr>
              <a:t>Implementing mechanisms to prevent harmful or biased outputs.</a:t>
            </a:r>
            <a:endParaRPr lang="en-US" sz="1450" dirty="0"/>
          </a:p>
        </p:txBody>
      </p:sp>
      <p:sp>
        <p:nvSpPr>
          <p:cNvPr id="17" name="Text 13"/>
          <p:cNvSpPr/>
          <p:nvPr/>
        </p:nvSpPr>
        <p:spPr>
          <a:xfrm>
            <a:off x="6148149" y="6427470"/>
            <a:ext cx="189071" cy="236339"/>
          </a:xfrm>
          <a:prstGeom prst="rect">
            <a:avLst/>
          </a:prstGeom>
          <a:noFill/>
          <a:ln/>
        </p:spPr>
        <p:txBody>
          <a:bodyPr wrap="none" lIns="0" tIns="0" rIns="0" bIns="0" rtlCol="0" anchor="t"/>
          <a:lstStyle/>
          <a:p>
            <a:pPr algn="l" indent="0" marL="0">
              <a:lnSpc>
                <a:spcPts val="2350"/>
              </a:lnSpc>
              <a:buNone/>
            </a:pPr>
            <a:r>
              <a:rPr lang="en-US" sz="1450" dirty="0">
                <a:solidFill>
                  <a:srgbClr val="BFBFBF"/>
                </a:solidFill>
                <a:latin typeface="Instrument Sans Light" pitchFamily="34" charset="0"/>
                <a:ea typeface="Instrument Sans Light" pitchFamily="34" charset="-122"/>
                <a:cs typeface="Instrument Sans Light" pitchFamily="34" charset="-120"/>
              </a:rPr>
              <a:t>04</a:t>
            </a:r>
            <a:endParaRPr lang="en-US" sz="1450" dirty="0"/>
          </a:p>
        </p:txBody>
      </p:sp>
      <p:sp>
        <p:nvSpPr>
          <p:cNvPr id="18" name="Shape 14"/>
          <p:cNvSpPr/>
          <p:nvPr/>
        </p:nvSpPr>
        <p:spPr>
          <a:xfrm>
            <a:off x="6148149" y="6725960"/>
            <a:ext cx="7820501" cy="22860"/>
          </a:xfrm>
          <a:prstGeom prst="rect">
            <a:avLst/>
          </a:prstGeom>
          <a:solidFill>
            <a:srgbClr val="F5F547"/>
          </a:solidFill>
          <a:ln/>
        </p:spPr>
      </p:sp>
      <p:sp>
        <p:nvSpPr>
          <p:cNvPr id="19" name="Text 15"/>
          <p:cNvSpPr/>
          <p:nvPr/>
        </p:nvSpPr>
        <p:spPr>
          <a:xfrm>
            <a:off x="6148149" y="6866215"/>
            <a:ext cx="3130868" cy="295394"/>
          </a:xfrm>
          <a:prstGeom prst="rect">
            <a:avLst/>
          </a:prstGeom>
          <a:noFill/>
          <a:ln/>
        </p:spPr>
        <p:txBody>
          <a:bodyPr wrap="none" lIns="0" tIns="0" rIns="0" bIns="0" rtlCol="0" anchor="t"/>
          <a:lstStyle/>
          <a:p>
            <a:pPr algn="l" indent="0" marL="0">
              <a:lnSpc>
                <a:spcPts val="2300"/>
              </a:lnSpc>
              <a:buNone/>
            </a:pPr>
            <a:r>
              <a:rPr lang="en-US" sz="1850" dirty="0">
                <a:solidFill>
                  <a:srgbClr val="BFBFBF"/>
                </a:solidFill>
                <a:latin typeface="Instrument Sans Medium" pitchFamily="34" charset="0"/>
                <a:ea typeface="Instrument Sans Medium" pitchFamily="34" charset="-122"/>
                <a:cs typeface="Instrument Sans Medium" pitchFamily="34" charset="-120"/>
              </a:rPr>
              <a:t>Logging &amp; Monitoring Usage</a:t>
            </a:r>
            <a:endParaRPr lang="en-US" sz="1850" dirty="0"/>
          </a:p>
        </p:txBody>
      </p:sp>
      <p:sp>
        <p:nvSpPr>
          <p:cNvPr id="20" name="Text 16"/>
          <p:cNvSpPr/>
          <p:nvPr/>
        </p:nvSpPr>
        <p:spPr>
          <a:xfrm>
            <a:off x="6148149" y="7274957"/>
            <a:ext cx="7820501" cy="302419"/>
          </a:xfrm>
          <a:prstGeom prst="rect">
            <a:avLst/>
          </a:prstGeom>
          <a:noFill/>
          <a:ln/>
        </p:spPr>
        <p:txBody>
          <a:bodyPr wrap="none" lIns="0" tIns="0" rIns="0" bIns="0" rtlCol="0" anchor="t"/>
          <a:lstStyle/>
          <a:p>
            <a:pPr algn="l" indent="0" marL="0">
              <a:lnSpc>
                <a:spcPts val="2350"/>
              </a:lnSpc>
              <a:buNone/>
            </a:pPr>
            <a:r>
              <a:rPr lang="en-US" sz="1450" dirty="0">
                <a:solidFill>
                  <a:srgbClr val="BFBFBF"/>
                </a:solidFill>
                <a:latin typeface="Open Sans" pitchFamily="34" charset="0"/>
                <a:ea typeface="Open Sans" pitchFamily="34" charset="-122"/>
                <a:cs typeface="Open Sans" pitchFamily="34" charset="-120"/>
              </a:rPr>
              <a:t>Tracking AI system performance and identifying potential issues.</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06504" y="476488"/>
            <a:ext cx="9591675" cy="541496"/>
          </a:xfrm>
          <a:prstGeom prst="rect">
            <a:avLst/>
          </a:prstGeom>
          <a:noFill/>
          <a:ln/>
        </p:spPr>
        <p:txBody>
          <a:bodyPr wrap="none" lIns="0" tIns="0" rIns="0" bIns="0" rtlCol="0" anchor="t"/>
          <a:lstStyle/>
          <a:p>
            <a:pPr algn="l" indent="0" marL="0">
              <a:lnSpc>
                <a:spcPts val="4250"/>
              </a:lnSpc>
              <a:buNone/>
            </a:pPr>
            <a:r>
              <a:rPr lang="en-US" sz="3400" dirty="0">
                <a:solidFill>
                  <a:srgbClr val="FEFEFE"/>
                </a:solidFill>
                <a:latin typeface="Instrument Sans Medium" pitchFamily="34" charset="0"/>
                <a:ea typeface="Instrument Sans Medium" pitchFamily="34" charset="-122"/>
                <a:cs typeface="Instrument Sans Medium" pitchFamily="34" charset="-120"/>
              </a:rPr>
              <a:t>Project Overview: Responsible Text Summarizer</a:t>
            </a:r>
            <a:endParaRPr lang="en-US" sz="3400" dirty="0"/>
          </a:p>
        </p:txBody>
      </p:sp>
      <p:sp>
        <p:nvSpPr>
          <p:cNvPr id="3" name="Text 1"/>
          <p:cNvSpPr/>
          <p:nvPr/>
        </p:nvSpPr>
        <p:spPr>
          <a:xfrm>
            <a:off x="606504" y="1451134"/>
            <a:ext cx="2166104" cy="270629"/>
          </a:xfrm>
          <a:prstGeom prst="rect">
            <a:avLst/>
          </a:prstGeom>
          <a:noFill/>
          <a:ln/>
        </p:spPr>
        <p:txBody>
          <a:bodyPr wrap="none" lIns="0" tIns="0" rIns="0" bIns="0" rtlCol="0" anchor="t"/>
          <a:lstStyle/>
          <a:p>
            <a:pPr algn="l" indent="0" marL="0">
              <a:lnSpc>
                <a:spcPts val="2100"/>
              </a:lnSpc>
              <a:buNone/>
            </a:pPr>
            <a:r>
              <a:rPr lang="en-US" sz="1700" dirty="0">
                <a:solidFill>
                  <a:srgbClr val="FEFEFE"/>
                </a:solidFill>
                <a:latin typeface="Instrument Sans Medium" pitchFamily="34" charset="0"/>
                <a:ea typeface="Instrument Sans Medium" pitchFamily="34" charset="-122"/>
                <a:cs typeface="Instrument Sans Medium" pitchFamily="34" charset="-120"/>
              </a:rPr>
              <a:t>Key Details</a:t>
            </a:r>
            <a:endParaRPr lang="en-US" sz="1700" dirty="0"/>
          </a:p>
        </p:txBody>
      </p:sp>
      <p:sp>
        <p:nvSpPr>
          <p:cNvPr id="4" name="Text 2"/>
          <p:cNvSpPr/>
          <p:nvPr/>
        </p:nvSpPr>
        <p:spPr>
          <a:xfrm>
            <a:off x="606504" y="1894999"/>
            <a:ext cx="6497360" cy="277297"/>
          </a:xfrm>
          <a:prstGeom prst="rect">
            <a:avLst/>
          </a:prstGeom>
          <a:noFill/>
          <a:ln/>
        </p:spPr>
        <p:txBody>
          <a:bodyPr wrap="none" lIns="0" tIns="0" rIns="0" bIns="0" rtlCol="0" anchor="t"/>
          <a:lstStyle/>
          <a:p>
            <a:pPr algn="l" marL="342900" indent="-342900">
              <a:lnSpc>
                <a:spcPts val="2150"/>
              </a:lnSpc>
              <a:buSzPct val="100000"/>
              <a:buChar char="•"/>
            </a:pPr>
            <a:r>
              <a:rPr lang="en-US" sz="1350" dirty="0">
                <a:solidFill>
                  <a:srgbClr val="BFBFBF"/>
                </a:solidFill>
                <a:latin typeface="Open Sans" pitchFamily="34" charset="0"/>
                <a:ea typeface="Open Sans" pitchFamily="34" charset="-122"/>
                <a:cs typeface="Open Sans" pitchFamily="34" charset="-120"/>
              </a:rPr>
              <a:t>Frontend: HTML</a:t>
            </a:r>
            <a:endParaRPr lang="en-US" sz="1350" dirty="0"/>
          </a:p>
        </p:txBody>
      </p:sp>
      <p:sp>
        <p:nvSpPr>
          <p:cNvPr id="5" name="Text 3"/>
          <p:cNvSpPr/>
          <p:nvPr/>
        </p:nvSpPr>
        <p:spPr>
          <a:xfrm>
            <a:off x="606504" y="2232898"/>
            <a:ext cx="6497360" cy="277297"/>
          </a:xfrm>
          <a:prstGeom prst="rect">
            <a:avLst/>
          </a:prstGeom>
          <a:noFill/>
          <a:ln/>
        </p:spPr>
        <p:txBody>
          <a:bodyPr wrap="none" lIns="0" tIns="0" rIns="0" bIns="0" rtlCol="0" anchor="t"/>
          <a:lstStyle/>
          <a:p>
            <a:pPr algn="l" marL="342900" indent="-342900">
              <a:lnSpc>
                <a:spcPts val="2150"/>
              </a:lnSpc>
              <a:buSzPct val="100000"/>
              <a:buChar char="•"/>
            </a:pPr>
            <a:r>
              <a:rPr lang="en-US" sz="1350" dirty="0">
                <a:solidFill>
                  <a:srgbClr val="BFBFBF"/>
                </a:solidFill>
                <a:latin typeface="Open Sans" pitchFamily="34" charset="0"/>
                <a:ea typeface="Open Sans" pitchFamily="34" charset="-122"/>
                <a:cs typeface="Open Sans" pitchFamily="34" charset="-120"/>
              </a:rPr>
              <a:t>Backend: Python Flask</a:t>
            </a:r>
            <a:endParaRPr lang="en-US" sz="1350" dirty="0"/>
          </a:p>
        </p:txBody>
      </p:sp>
      <p:sp>
        <p:nvSpPr>
          <p:cNvPr id="6" name="Text 4"/>
          <p:cNvSpPr/>
          <p:nvPr/>
        </p:nvSpPr>
        <p:spPr>
          <a:xfrm>
            <a:off x="606504" y="2570798"/>
            <a:ext cx="6497360" cy="277297"/>
          </a:xfrm>
          <a:prstGeom prst="rect">
            <a:avLst/>
          </a:prstGeom>
          <a:noFill/>
          <a:ln/>
        </p:spPr>
        <p:txBody>
          <a:bodyPr wrap="none" lIns="0" tIns="0" rIns="0" bIns="0" rtlCol="0" anchor="t"/>
          <a:lstStyle/>
          <a:p>
            <a:pPr algn="l" marL="342900" indent="-342900">
              <a:lnSpc>
                <a:spcPts val="2150"/>
              </a:lnSpc>
              <a:buSzPct val="100000"/>
              <a:buChar char="•"/>
            </a:pPr>
            <a:r>
              <a:rPr lang="en-US" sz="1350" dirty="0">
                <a:solidFill>
                  <a:srgbClr val="BFBFBF"/>
                </a:solidFill>
                <a:latin typeface="Open Sans" pitchFamily="34" charset="0"/>
                <a:ea typeface="Open Sans" pitchFamily="34" charset="-122"/>
                <a:cs typeface="Open Sans" pitchFamily="34" charset="-120"/>
              </a:rPr>
              <a:t>Model: Gemini 2.5 Flash API</a:t>
            </a:r>
            <a:endParaRPr lang="en-US" sz="1350" dirty="0"/>
          </a:p>
        </p:txBody>
      </p:sp>
      <p:pic>
        <p:nvPicPr>
          <p:cNvPr id="7" name="Image 0" descr="preencoded.png">    </p:cNvPr>
          <p:cNvPicPr>
            <a:picLocks noChangeAspect="1"/>
          </p:cNvPicPr>
          <p:nvPr/>
        </p:nvPicPr>
        <p:blipFill>
          <a:blip r:embed="rId1"/>
          <a:stretch>
            <a:fillRect/>
          </a:stretch>
        </p:blipFill>
        <p:spPr>
          <a:xfrm>
            <a:off x="606504" y="3042999"/>
            <a:ext cx="4516517" cy="4516517"/>
          </a:xfrm>
          <a:prstGeom prst="rect">
            <a:avLst/>
          </a:prstGeom>
        </p:spPr>
      </p:pic>
      <p:sp>
        <p:nvSpPr>
          <p:cNvPr id="8" name="Text 5"/>
          <p:cNvSpPr/>
          <p:nvPr/>
        </p:nvSpPr>
        <p:spPr>
          <a:xfrm>
            <a:off x="7534156" y="1451134"/>
            <a:ext cx="2166104" cy="270629"/>
          </a:xfrm>
          <a:prstGeom prst="rect">
            <a:avLst/>
          </a:prstGeom>
          <a:noFill/>
          <a:ln/>
        </p:spPr>
        <p:txBody>
          <a:bodyPr wrap="none" lIns="0" tIns="0" rIns="0" bIns="0" rtlCol="0" anchor="t"/>
          <a:lstStyle/>
          <a:p>
            <a:pPr algn="l" indent="0" marL="0">
              <a:lnSpc>
                <a:spcPts val="2100"/>
              </a:lnSpc>
              <a:buNone/>
            </a:pPr>
            <a:r>
              <a:rPr lang="en-US" sz="1700" dirty="0">
                <a:solidFill>
                  <a:srgbClr val="FEFEFE"/>
                </a:solidFill>
                <a:latin typeface="Instrument Sans Medium" pitchFamily="34" charset="0"/>
                <a:ea typeface="Instrument Sans Medium" pitchFamily="34" charset="-122"/>
                <a:cs typeface="Instrument Sans Medium" pitchFamily="34" charset="-120"/>
              </a:rPr>
              <a:t>Workflow</a:t>
            </a:r>
            <a:endParaRPr lang="en-US" sz="1700" dirty="0"/>
          </a:p>
        </p:txBody>
      </p:sp>
      <p:sp>
        <p:nvSpPr>
          <p:cNvPr id="9" name="Text 6"/>
          <p:cNvSpPr/>
          <p:nvPr/>
        </p:nvSpPr>
        <p:spPr>
          <a:xfrm>
            <a:off x="7534156" y="1894999"/>
            <a:ext cx="6497360" cy="554593"/>
          </a:xfrm>
          <a:prstGeom prst="rect">
            <a:avLst/>
          </a:prstGeom>
          <a:noFill/>
          <a:ln/>
        </p:spPr>
        <p:txBody>
          <a:bodyPr wrap="square" lIns="0" tIns="0" rIns="0" bIns="0" rtlCol="0" anchor="t"/>
          <a:lstStyle/>
          <a:p>
            <a:pPr algn="l" indent="0" marL="0">
              <a:lnSpc>
                <a:spcPts val="2150"/>
              </a:lnSpc>
              <a:buNone/>
            </a:pPr>
            <a:r>
              <a:rPr lang="en-US" sz="1350" dirty="0">
                <a:solidFill>
                  <a:srgbClr val="BFBFBF"/>
                </a:solidFill>
                <a:latin typeface="Open Sans" pitchFamily="34" charset="0"/>
                <a:ea typeface="Open Sans" pitchFamily="34" charset="-122"/>
                <a:cs typeface="Open Sans" pitchFamily="34" charset="-120"/>
              </a:rPr>
              <a:t>User enters text → HTML form → Flask server → Gemini API → Model returns summary → Safety + length filters → Response displayed.</a:t>
            </a:r>
            <a:endParaRPr lang="en-US" sz="1350" dirty="0"/>
          </a:p>
        </p:txBody>
      </p:sp>
      <p:pic>
        <p:nvPicPr>
          <p:cNvPr id="10" name="Image 1" descr="preencoded.png">    </p:cNvPr>
          <p:cNvPicPr>
            <a:picLocks noChangeAspect="1"/>
          </p:cNvPicPr>
          <p:nvPr/>
        </p:nvPicPr>
        <p:blipFill>
          <a:blip r:embed="rId2"/>
          <a:stretch>
            <a:fillRect/>
          </a:stretch>
        </p:blipFill>
        <p:spPr>
          <a:xfrm>
            <a:off x="7534156" y="2644497"/>
            <a:ext cx="4419005" cy="441900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83488" y="1655088"/>
            <a:ext cx="4919424" cy="4919424"/>
          </a:xfrm>
          <a:prstGeom prst="rect">
            <a:avLst/>
          </a:prstGeom>
        </p:spPr>
      </p:pic>
      <p:sp>
        <p:nvSpPr>
          <p:cNvPr id="4" name="Text 0"/>
          <p:cNvSpPr/>
          <p:nvPr/>
        </p:nvSpPr>
        <p:spPr>
          <a:xfrm>
            <a:off x="6280190" y="2461974"/>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FEFEFE"/>
                </a:solidFill>
                <a:latin typeface="Instrument Sans Medium" pitchFamily="34" charset="0"/>
                <a:ea typeface="Instrument Sans Medium" pitchFamily="34" charset="-122"/>
                <a:cs typeface="Instrument Sans Medium" pitchFamily="34" charset="-120"/>
              </a:rPr>
              <a:t>Project Relevance</a:t>
            </a:r>
            <a:pPr algn="l" indent="0" marL="0">
              <a:lnSpc>
                <a:spcPts val="5550"/>
              </a:lnSpc>
              <a:buNone/>
            </a:pPr>
            <a:r>
              <a:rPr lang="en-US" sz="4450" b="1" dirty="0">
                <a:solidFill>
                  <a:srgbClr val="FEFEFE"/>
                </a:solidFill>
                <a:latin typeface="Instrument Sans Medium" pitchFamily="34" charset="0"/>
                <a:ea typeface="Instrument Sans Medium" pitchFamily="34" charset="-122"/>
                <a:cs typeface="Instrument Sans Medium" pitchFamily="34" charset="-120"/>
              </a:rPr>
              <a:t> :</a:t>
            </a:r>
            <a:endParaRPr lang="en-US" sz="4450" dirty="0"/>
          </a:p>
        </p:txBody>
      </p:sp>
      <p:sp>
        <p:nvSpPr>
          <p:cNvPr id="5" name="Text 1"/>
          <p:cNvSpPr/>
          <p:nvPr/>
        </p:nvSpPr>
        <p:spPr>
          <a:xfrm>
            <a:off x="6280190" y="3510915"/>
            <a:ext cx="7556421" cy="1088708"/>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BFBFBF"/>
                </a:solidFill>
                <a:latin typeface="Open Sans" pitchFamily="34" charset="0"/>
                <a:ea typeface="Open Sans" pitchFamily="34" charset="-122"/>
                <a:cs typeface="Open Sans" pitchFamily="34" charset="-120"/>
              </a:rPr>
              <a:t>Practical API Integration:</a:t>
            </a:r>
            <a:pPr algn="l" indent="0" marL="0">
              <a:lnSpc>
                <a:spcPts val="2850"/>
              </a:lnSpc>
              <a:buNone/>
            </a:pPr>
            <a:r>
              <a:rPr lang="en-US" sz="1750" dirty="0">
                <a:solidFill>
                  <a:srgbClr val="BFBFBF"/>
                </a:solidFill>
                <a:latin typeface="Open Sans" pitchFamily="34" charset="0"/>
                <a:ea typeface="Open Sans" pitchFamily="34" charset="-122"/>
                <a:cs typeface="Open Sans" pitchFamily="34" charset="-120"/>
              </a:rPr>
              <a:t> This project demonstrates a real-world application of handling external APIs to bridge the gap between user data and AI processing.</a:t>
            </a:r>
            <a:endParaRPr lang="en-US" sz="1750" dirty="0"/>
          </a:p>
        </p:txBody>
      </p:sp>
      <p:sp>
        <p:nvSpPr>
          <p:cNvPr id="6" name="Text 2"/>
          <p:cNvSpPr/>
          <p:nvPr/>
        </p:nvSpPr>
        <p:spPr>
          <a:xfrm>
            <a:off x="6280190" y="4678918"/>
            <a:ext cx="7556421" cy="1088708"/>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BFBFBF"/>
                </a:solidFill>
                <a:latin typeface="Open Sans" pitchFamily="34" charset="0"/>
                <a:ea typeface="Open Sans" pitchFamily="34" charset="-122"/>
                <a:cs typeface="Open Sans" pitchFamily="34" charset="-120"/>
              </a:rPr>
              <a:t>Responsible &amp; Transparent AI:</a:t>
            </a:r>
            <a:pPr algn="l" indent="0" marL="0">
              <a:lnSpc>
                <a:spcPts val="2850"/>
              </a:lnSpc>
              <a:buNone/>
            </a:pPr>
            <a:r>
              <a:rPr lang="en-US" sz="1750" dirty="0">
                <a:solidFill>
                  <a:srgbClr val="BFBFBF"/>
                </a:solidFill>
                <a:latin typeface="Open Sans" pitchFamily="34" charset="0"/>
                <a:ea typeface="Open Sans" pitchFamily="34" charset="-122"/>
                <a:cs typeface="Open Sans" pitchFamily="34" charset="-120"/>
              </a:rPr>
              <a:t> It applies ethical development principles to ensure clear, unbiased, and understandable automated summarization pipelines.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2025-12-19T07:25:04Z</dcterms:created>
  <dcterms:modified xsi:type="dcterms:W3CDTF">2025-12-19T07:25:04Z</dcterms:modified>
</cp:coreProperties>
</file>